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3" r:id="rId2"/>
    <p:sldId id="257" r:id="rId3"/>
    <p:sldId id="294" r:id="rId4"/>
    <p:sldId id="295" r:id="rId5"/>
    <p:sldId id="296" r:id="rId6"/>
    <p:sldId id="258" r:id="rId7"/>
    <p:sldId id="259" r:id="rId8"/>
    <p:sldId id="298" r:id="rId9"/>
    <p:sldId id="297" r:id="rId10"/>
    <p:sldId id="299" r:id="rId11"/>
    <p:sldId id="300" r:id="rId12"/>
    <p:sldId id="301" r:id="rId13"/>
  </p:sldIdLst>
  <p:sldSz cx="9144000" cy="6858000" type="screen4x3"/>
  <p:notesSz cx="9144000" cy="6858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92017-FBA5-43B6-B3CC-9C113AB8DBF1}" type="datetimeFigureOut">
              <a:rPr lang="lt-LT" smtClean="0"/>
              <a:t>2021-12-29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68F58-5D9E-47DC-AAE0-52831BA63C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315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6AB76-ED7C-4C13-A213-C0C7652A02F6}" type="datetimeFigureOut">
              <a:rPr lang="lt-LT" smtClean="0"/>
              <a:t>2021-12-29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8ABA0-12B3-43F3-A827-6C55E6E354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055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DE35A-CD91-46DE-9231-4C5ED9958216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802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8581-66CB-41B7-B5DD-5D2DF1B46B53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256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582055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97791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355433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22655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226721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5AB0-2ECE-49C1-B5AE-59050B80D2B0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8476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21F8-D3D3-4049-A230-4FB612624342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201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730C-32A3-4E43-8562-A3BCF55DD97C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180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25AE-9ED5-4585-A3EF-5EC408FF920A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828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D315-5873-4A61-93A4-1CF5D1482949}" type="datetime1">
              <a:rPr lang="lt-LT" smtClean="0"/>
              <a:t>2021-12-29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123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0FF1-750E-4FFD-9C6A-8595D024D156}" type="datetime1">
              <a:rPr lang="lt-LT" smtClean="0"/>
              <a:t>2021-12-29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76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4D82-202E-4DE4-87AC-405D07DDCE53}" type="datetime1">
              <a:rPr lang="lt-LT" smtClean="0"/>
              <a:t>2021-12-29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215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BDE7-9122-4BDD-9E5B-D49F32DAD336}" type="datetime1">
              <a:rPr lang="lt-LT" smtClean="0"/>
              <a:t>2021-12-29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83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888-49BE-44B0-A17C-7AA96C2E7DDA}" type="datetime1">
              <a:rPr lang="lt-LT" smtClean="0"/>
              <a:t>2021-12-29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281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739-B13C-404E-8007-091D3F399C11}" type="datetime1">
              <a:rPr lang="lt-LT" smtClean="0"/>
              <a:t>2021-12-29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2020-08-27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21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7CB3-09FC-4A38-9454-440404738E31}" type="datetime1">
              <a:rPr lang="lt-LT" smtClean="0"/>
              <a:t>2021-12-29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/>
              <a:t>2020-08-27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2B06B7-BC90-4ED5-9B7F-656885D640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4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416824" cy="1656184"/>
          </a:xfrm>
        </p:spPr>
        <p:txBody>
          <a:bodyPr>
            <a:noAutofit/>
          </a:bodyPr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VILNIAUS SIMONO DAUKANTO PROGIMNAZIJOS VEIKLOS KOKYBĖS ĮSIVERTINIMO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GRUPĖS ATASKAITA</a:t>
            </a:r>
          </a:p>
        </p:txBody>
      </p:sp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2534605" y="5702090"/>
            <a:ext cx="4289897" cy="273844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Vilnius, 2021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4026" y="4109393"/>
            <a:ext cx="627647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1" dirty="0"/>
              <a:t>Veiklos kokybės įsivertinimo grupė:</a:t>
            </a:r>
          </a:p>
          <a:p>
            <a:r>
              <a:rPr lang="lt-LT" sz="1600" dirty="0"/>
              <a:t>Agnė </a:t>
            </a:r>
            <a:r>
              <a:rPr lang="lt-LT" sz="1600" dirty="0" err="1"/>
              <a:t>Bolytė</a:t>
            </a:r>
            <a:r>
              <a:rPr lang="lt-LT" sz="1600" dirty="0"/>
              <a:t>, Marija Sinkevičienė, Laima </a:t>
            </a:r>
            <a:r>
              <a:rPr lang="lt-LT" sz="1600" dirty="0" err="1"/>
              <a:t>Hofšteterienė</a:t>
            </a:r>
            <a:r>
              <a:rPr lang="lt-LT" sz="1600" dirty="0"/>
              <a:t>, </a:t>
            </a:r>
          </a:p>
          <a:p>
            <a:r>
              <a:rPr lang="lt-LT" sz="1600" dirty="0"/>
              <a:t>Margarita Juzėnienė, Rita </a:t>
            </a:r>
            <a:r>
              <a:rPr lang="lt-LT" sz="1600" dirty="0" err="1"/>
              <a:t>Raižienė</a:t>
            </a:r>
            <a:r>
              <a:rPr lang="lt-LT" sz="1600" dirty="0"/>
              <a:t>, Sonata Žilinskienė</a:t>
            </a:r>
          </a:p>
          <a:p>
            <a:pPr algn="ctr"/>
            <a:endParaRPr lang="lt-LT" sz="1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t-LT" sz="1500" b="1" dirty="0">
                <a:latin typeface="Times New Roman" pitchFamily="18" charset="0"/>
                <a:cs typeface="Times New Roman" pitchFamily="18" charset="0"/>
              </a:rPr>
              <a:t>Veiklos kokybės įsivertinimo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500" b="1" dirty="0">
                <a:latin typeface="Times New Roman" pitchFamily="18" charset="0"/>
                <a:cs typeface="Times New Roman" pitchFamily="18" charset="0"/>
              </a:rPr>
              <a:t>grupės koordinatorius:</a:t>
            </a:r>
          </a:p>
          <a:p>
            <a:pPr algn="ctr"/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direktoriaus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pavaduotojas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ugdymui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Sigitas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Daubaras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Tobulintini veiklos organizavimo aspektai:  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lt-LT" dirty="0"/>
              <a:t>Dalykinių konsultacijų mokiniams, norintiems pagerinti mokymosi pasiekimus arba turintiems mokymosi spragų, organizavimas. Dalis mokinių negali konsultuotis, nes net kelių dalykų konsultacijos vyksta tuo pačiu laiku (dir. </a:t>
            </a:r>
            <a:r>
              <a:rPr lang="lt-LT" dirty="0" err="1"/>
              <a:t>įsak</a:t>
            </a:r>
            <a:r>
              <a:rPr lang="lt-LT" dirty="0"/>
              <a:t>. Nr. V1-217);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lt-LT" dirty="0"/>
              <a:t>Ugdymo turinio diferencijavimo lygis yra žemas. Nedidelis procentas mokytojų (21 proc.) skirsto mokinius į homogeniškas pagal sugebėjimų lygį arba mišrias grupes;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lt-LT" dirty="0"/>
              <a:t>Mažai diferencijuotų namų darbų užduočių;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dirty="0"/>
              <a:t>Per mažai integruotų pamokų, kai pamoką veda du ar daugiau mokytojų;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lt-LT" dirty="0"/>
              <a:t>Mokytojų ir mokinių veiklos, darbo tvarkos, elgesio susitarimų laikymasis.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150192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lt-LT" b="1" dirty="0"/>
              <a:t>Rekomendacijos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lt-LT" dirty="0"/>
              <a:t>Puoselėti mokykloje sukurtą veiksmingą pagalbą įvairių poreikių bei gebėjimų mokiniams: </a:t>
            </a:r>
          </a:p>
          <a:p>
            <a:pPr lvl="1" fontAlgn="base"/>
            <a:r>
              <a:rPr lang="lt-LT" dirty="0"/>
              <a:t>Tęsti gabiųjų mokinių ugdymą, jį plėsti ir tobulinti gabiųjų mokinių ugdymo programas. Vykdyti modulius gabiems 8 klasių mokiniams bei panašų modelį taikyti ir 7 klasių mokiniams;</a:t>
            </a:r>
          </a:p>
          <a:p>
            <a:pPr lvl="1" fontAlgn="base"/>
            <a:r>
              <a:rPr lang="lt-LT" dirty="0"/>
              <a:t>Peržiūrėti dalykinių konsultacijų organizavimo ir tvarkaraščio sudarymo tvarkas, siekiant, kad kuo daugiau mokinių galėtų pasinaudoti teikiama dalykine pagalba;</a:t>
            </a:r>
          </a:p>
          <a:p>
            <a:pPr lvl="1" fontAlgn="base"/>
            <a:r>
              <a:rPr lang="lt-LT" dirty="0"/>
              <a:t>Siekti, kad nemažiau kaip 50 proc. mokinių, turinčių specialiųjų ugdymosi poreikių, būtų suteikiamos individualios mokomųjų dalykų konsultacijos. </a:t>
            </a:r>
          </a:p>
          <a:p>
            <a:pPr marL="514350" indent="-514350" fontAlgn="base">
              <a:buFont typeface="+mj-lt"/>
              <a:buAutoNum type="arabicPeriod"/>
            </a:pP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149150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lt-LT" b="1" dirty="0"/>
              <a:t>Rekomendacijos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fontAlgn="base">
              <a:buFont typeface="+mj-lt"/>
              <a:buAutoNum type="arabicPeriod" startAt="2"/>
            </a:pPr>
            <a:r>
              <a:rPr lang="lt-LT" dirty="0"/>
              <a:t>Pamokoje dažniau organizuoti darbą grupėmis siekiant užtikrinti ugdymo turinio diferencijavimą;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err="1"/>
              <a:t>Puoselėti</a:t>
            </a:r>
            <a:r>
              <a:rPr lang="en-US" dirty="0"/>
              <a:t> </a:t>
            </a:r>
            <a:r>
              <a:rPr lang="en-US" dirty="0" err="1"/>
              <a:t>integraciją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, </a:t>
            </a:r>
            <a:r>
              <a:rPr lang="en-US" dirty="0" err="1"/>
              <a:t>sukonkretinti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aptarti</a:t>
            </a:r>
            <a:r>
              <a:rPr lang="en-US" dirty="0"/>
              <a:t> </a:t>
            </a:r>
            <a:r>
              <a:rPr lang="en-US" dirty="0" err="1"/>
              <a:t>sąvokų</a:t>
            </a:r>
            <a:r>
              <a:rPr lang="en-US" dirty="0"/>
              <a:t>, </a:t>
            </a:r>
            <a:r>
              <a:rPr lang="en-US" dirty="0" err="1"/>
              <a:t>raktinių</a:t>
            </a:r>
            <a:r>
              <a:rPr lang="en-US" dirty="0"/>
              <a:t> </a:t>
            </a:r>
            <a:r>
              <a:rPr lang="en-US" dirty="0" err="1"/>
              <a:t>žodžių</a:t>
            </a:r>
            <a:r>
              <a:rPr lang="en-US" dirty="0"/>
              <a:t>, </a:t>
            </a:r>
            <a:r>
              <a:rPr lang="en-US" dirty="0" err="1"/>
              <a:t>projektų</a:t>
            </a:r>
            <a:r>
              <a:rPr lang="en-US" dirty="0"/>
              <a:t> (</a:t>
            </a:r>
            <a:r>
              <a:rPr lang="en-US" dirty="0" err="1"/>
              <a:t>ilgalaikis</a:t>
            </a:r>
            <a:r>
              <a:rPr lang="en-US" dirty="0"/>
              <a:t>, </a:t>
            </a:r>
            <a:r>
              <a:rPr lang="en-US" dirty="0" err="1"/>
              <a:t>trumpalaikis</a:t>
            </a:r>
            <a:r>
              <a:rPr lang="en-US" dirty="0"/>
              <a:t>, </a:t>
            </a:r>
            <a:r>
              <a:rPr lang="en-US" dirty="0" err="1"/>
              <a:t>integruotas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pan.) </a:t>
            </a:r>
            <a:r>
              <a:rPr lang="en-US" dirty="0" err="1"/>
              <a:t>reikšmę</a:t>
            </a:r>
            <a:r>
              <a:rPr lang="en-US" dirty="0"/>
              <a:t>. </a:t>
            </a:r>
            <a:r>
              <a:rPr lang="en-US" dirty="0" err="1"/>
              <a:t>Pvz</a:t>
            </a:r>
            <a:r>
              <a:rPr lang="en-US" dirty="0"/>
              <a:t>.: </a:t>
            </a:r>
            <a:r>
              <a:rPr lang="en-US" i="1" dirty="0" err="1"/>
              <a:t>Mėnesio</a:t>
            </a:r>
            <a:r>
              <a:rPr lang="en-US" i="1" dirty="0"/>
              <a:t> plane </a:t>
            </a:r>
            <a:r>
              <a:rPr lang="en-US" i="1" dirty="0" err="1"/>
              <a:t>ilgalaikio</a:t>
            </a:r>
            <a:r>
              <a:rPr lang="en-US" i="1" dirty="0"/>
              <a:t> </a:t>
            </a:r>
            <a:r>
              <a:rPr lang="en-US" i="1" dirty="0" err="1"/>
              <a:t>projekto</a:t>
            </a:r>
            <a:r>
              <a:rPr lang="en-US" i="1" dirty="0"/>
              <a:t> </a:t>
            </a:r>
            <a:r>
              <a:rPr lang="en-US" i="1" dirty="0" err="1"/>
              <a:t>pavadinimą</a:t>
            </a:r>
            <a:r>
              <a:rPr lang="en-US" i="1" dirty="0"/>
              <a:t> </a:t>
            </a:r>
            <a:r>
              <a:rPr lang="en-US" i="1" dirty="0" err="1"/>
              <a:t>rašyti</a:t>
            </a:r>
            <a:r>
              <a:rPr lang="en-US" i="1" dirty="0"/>
              <a:t> </a:t>
            </a:r>
            <a:r>
              <a:rPr lang="en-US" i="1" dirty="0" err="1"/>
              <a:t>tik</a:t>
            </a:r>
            <a:r>
              <a:rPr lang="en-US" i="1" dirty="0"/>
              <a:t> </a:t>
            </a:r>
            <a:r>
              <a:rPr lang="en-US" i="1" dirty="0" err="1"/>
              <a:t>tą</a:t>
            </a:r>
            <a:r>
              <a:rPr lang="en-US" i="1" dirty="0"/>
              <a:t> </a:t>
            </a:r>
            <a:r>
              <a:rPr lang="en-US" i="1" dirty="0" err="1"/>
              <a:t>mėnesį</a:t>
            </a:r>
            <a:r>
              <a:rPr lang="en-US" i="1" dirty="0"/>
              <a:t>, </a:t>
            </a:r>
            <a:r>
              <a:rPr lang="en-US" i="1" dirty="0" err="1"/>
              <a:t>kada</a:t>
            </a:r>
            <a:r>
              <a:rPr lang="en-US" i="1" dirty="0"/>
              <a:t> </a:t>
            </a:r>
            <a:r>
              <a:rPr lang="en-US" i="1" dirty="0" err="1"/>
              <a:t>jis</a:t>
            </a:r>
            <a:r>
              <a:rPr lang="en-US" i="1" dirty="0"/>
              <a:t> </a:t>
            </a:r>
            <a:r>
              <a:rPr lang="en-US" i="1" dirty="0" err="1"/>
              <a:t>pradedamas</a:t>
            </a:r>
            <a:r>
              <a:rPr lang="en-US" i="1" dirty="0"/>
              <a:t> </a:t>
            </a:r>
            <a:r>
              <a:rPr lang="en-US" i="1" dirty="0" err="1"/>
              <a:t>vykdyti</a:t>
            </a:r>
            <a:r>
              <a:rPr lang="en-US" i="1" dirty="0"/>
              <a:t>, o </a:t>
            </a:r>
            <a:r>
              <a:rPr lang="en-US" i="1" dirty="0" err="1"/>
              <a:t>skiltyje</a:t>
            </a:r>
            <a:r>
              <a:rPr lang="en-US" i="1" dirty="0"/>
              <a:t> „Data, </a:t>
            </a:r>
            <a:r>
              <a:rPr lang="en-US" i="1" dirty="0" err="1"/>
              <a:t>laikas</a:t>
            </a:r>
            <a:r>
              <a:rPr lang="en-US" i="1" dirty="0"/>
              <a:t>, </a:t>
            </a:r>
            <a:r>
              <a:rPr lang="en-US" i="1" dirty="0" err="1"/>
              <a:t>vieta</a:t>
            </a:r>
            <a:r>
              <a:rPr lang="en-US" i="1" dirty="0"/>
              <a:t>“ </a:t>
            </a:r>
            <a:r>
              <a:rPr lang="en-US" i="1" dirty="0" err="1"/>
              <a:t>nurodyti</a:t>
            </a:r>
            <a:r>
              <a:rPr lang="en-US" i="1" dirty="0"/>
              <a:t> </a:t>
            </a:r>
            <a:r>
              <a:rPr lang="en-US" i="1" dirty="0" err="1"/>
              <a:t>projekto</a:t>
            </a:r>
            <a:r>
              <a:rPr lang="en-US" i="1" dirty="0"/>
              <a:t> </a:t>
            </a:r>
            <a:r>
              <a:rPr lang="en-US" i="1" dirty="0" err="1"/>
              <a:t>pradžią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pabaigą</a:t>
            </a:r>
            <a:r>
              <a:rPr lang="lt-LT" i="1" dirty="0"/>
              <a:t>;</a:t>
            </a:r>
            <a:endParaRPr lang="lt-LT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err="1"/>
              <a:t>Puoselėti</a:t>
            </a:r>
            <a:r>
              <a:rPr lang="en-US" dirty="0"/>
              <a:t> </a:t>
            </a:r>
            <a:r>
              <a:rPr lang="en-US" dirty="0" err="1"/>
              <a:t>mokykloje</a:t>
            </a:r>
            <a:r>
              <a:rPr lang="en-US" dirty="0"/>
              <a:t> </a:t>
            </a:r>
            <a:r>
              <a:rPr lang="en-US" dirty="0" err="1"/>
              <a:t>gyvuojančią</a:t>
            </a:r>
            <a:r>
              <a:rPr lang="en-US" dirty="0"/>
              <a:t> </a:t>
            </a:r>
            <a:r>
              <a:rPr lang="en-US" dirty="0" err="1"/>
              <a:t>įvairių</a:t>
            </a:r>
            <a:r>
              <a:rPr lang="en-US" dirty="0"/>
              <a:t> </a:t>
            </a:r>
            <a:r>
              <a:rPr lang="en-US" dirty="0" err="1"/>
              <a:t>mokomųjų</a:t>
            </a:r>
            <a:r>
              <a:rPr lang="en-US" dirty="0"/>
              <a:t> </a:t>
            </a:r>
            <a:r>
              <a:rPr lang="en-US" dirty="0" err="1"/>
              <a:t>projektų</a:t>
            </a:r>
            <a:r>
              <a:rPr lang="en-US" dirty="0"/>
              <a:t> </a:t>
            </a:r>
            <a:r>
              <a:rPr lang="en-US" dirty="0" err="1"/>
              <a:t>organizavimo</a:t>
            </a:r>
            <a:r>
              <a:rPr lang="en-US" dirty="0"/>
              <a:t> </a:t>
            </a:r>
            <a:r>
              <a:rPr lang="en-US" dirty="0" err="1"/>
              <a:t>kultūrą</a:t>
            </a:r>
            <a:r>
              <a:rPr lang="lt-LT" dirty="0"/>
              <a:t>;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Laikytis</a:t>
            </a:r>
            <a:r>
              <a:rPr lang="en-US" dirty="0"/>
              <a:t> </a:t>
            </a:r>
            <a:r>
              <a:rPr lang="lt-LT" dirty="0"/>
              <a:t>veiklos, darbo tvarkos, elgesio ir kitų bendrų susitarimų.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4680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Tikslas: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Atlikti progimnazijos veiklos kokybės įsivertinimą, įtraukiant visus bendruomenės narius.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2021-11-04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268760"/>
            <a:ext cx="6705793" cy="477260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lt-LT" dirty="0"/>
              <a:t>Stiprinti progimnazijos bendruomenės narių tapatumo jausmą, atsakomybę už visos progimnazijos veiklos kokybę, siekti nuolatinio vertybėmis pagrįsto šiuolaikiško ugdymo(</a:t>
            </a:r>
            <a:r>
              <a:rPr lang="lt-LT" dirty="0" err="1"/>
              <a:t>si</a:t>
            </a:r>
            <a:r>
              <a:rPr lang="lt-LT" dirty="0"/>
              <a:t>) proceso tobulinimo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Atrasti progimnazijos veiklos kokybės sėkmes bei trukdžius ir nustatyti tobulintinas sritis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Remiantis progimnazijos veiklos kokybės įsivertinimo rezultatais, priimti bendrus sprendimus dėl būtinų veiksmų, gerinant progimnazijos veiklą; rengti ir koreguoti progimnazijos strateginius, metinius veiklos, ugdymo planus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Pripažinti mokytojų meistriškumą ir gerąsias praktikas kaip tinkamus pavyzdžius mokytojų bendruomenės, mokyklos kaip organizacijos mokymuisi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Atsiskaityti už savo veiklos kokybę progimnazijos bendruomenei</a:t>
            </a:r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9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7755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cap="all" dirty="0"/>
              <a:t>Įvertintos temos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34230"/>
              </p:ext>
            </p:extLst>
          </p:nvPr>
        </p:nvGraphicFramePr>
        <p:xfrm>
          <a:off x="395536" y="1556792"/>
          <a:ext cx="7632848" cy="41265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0290">
                  <a:extLst>
                    <a:ext uri="{9D8B030D-6E8A-4147-A177-3AD203B41FA5}">
                      <a16:colId xmlns:a16="http://schemas.microsoft.com/office/drawing/2014/main" val="2426171660"/>
                    </a:ext>
                  </a:extLst>
                </a:gridCol>
                <a:gridCol w="1729694">
                  <a:extLst>
                    <a:ext uri="{9D8B030D-6E8A-4147-A177-3AD203B41FA5}">
                      <a16:colId xmlns:a16="http://schemas.microsoft.com/office/drawing/2014/main" val="1529886521"/>
                    </a:ext>
                  </a:extLst>
                </a:gridCol>
                <a:gridCol w="1613404">
                  <a:extLst>
                    <a:ext uri="{9D8B030D-6E8A-4147-A177-3AD203B41FA5}">
                      <a16:colId xmlns:a16="http://schemas.microsoft.com/office/drawing/2014/main" val="3387139883"/>
                    </a:ext>
                  </a:extLst>
                </a:gridCol>
                <a:gridCol w="2449460">
                  <a:extLst>
                    <a:ext uri="{9D8B030D-6E8A-4147-A177-3AD203B41FA5}">
                      <a16:colId xmlns:a16="http://schemas.microsoft.com/office/drawing/2014/main" val="1936022551"/>
                    </a:ext>
                  </a:extLst>
                </a:gridCol>
              </a:tblGrid>
              <a:tr h="43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Sritis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lt-LT" sz="2000" dirty="0">
                          <a:effectLst/>
                        </a:rPr>
                        <a:t>Tema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lt-LT" sz="2000">
                          <a:effectLst/>
                        </a:rPr>
                        <a:t>Rodiklis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lt-LT" sz="2000">
                          <a:effectLst/>
                        </a:rPr>
                        <a:t>Raktiniai žodžiai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204171"/>
                  </a:ext>
                </a:extLst>
              </a:tr>
              <a:tr h="36693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2. </a:t>
                      </a:r>
                      <a:r>
                        <a:rPr lang="en-US" sz="2000" dirty="0" err="1">
                          <a:effectLst/>
                        </a:rPr>
                        <a:t>Ugdymas</a:t>
                      </a:r>
                      <a:r>
                        <a:rPr lang="en-US" sz="2000" dirty="0">
                          <a:effectLst/>
                        </a:rPr>
                        <a:t>(is) </a:t>
                      </a:r>
                      <a:r>
                        <a:rPr lang="en-US" sz="2000" dirty="0" err="1">
                          <a:effectLst/>
                        </a:rPr>
                        <a:t>ir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mokinių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patirtys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lt-LT" sz="2000" dirty="0">
                          <a:effectLst/>
                        </a:rPr>
                        <a:t>2.2. Vadovavimas mokymuisi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2.2.2. </a:t>
                      </a:r>
                      <a:r>
                        <a:rPr lang="en-US" sz="2000" dirty="0" err="1">
                          <a:effectLst/>
                        </a:rPr>
                        <a:t>Ugdymo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err="1">
                          <a:effectLst/>
                        </a:rPr>
                        <a:t>si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organizavimas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lt-LT" sz="2000" dirty="0">
                          <a:effectLst/>
                        </a:rPr>
                        <a:t>Diferencijavimas, individualizavimas, suasmeninimas;</a:t>
                      </a:r>
                      <a:endParaRPr lang="lt-LT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Ugdymo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err="1">
                          <a:effectLst/>
                        </a:rPr>
                        <a:t>si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integralumas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lt-LT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Įvairovė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lt-LT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</a:rPr>
                        <a:t>Klasės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valdymas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138120"/>
                  </a:ext>
                </a:extLst>
              </a:tr>
            </a:tbl>
          </a:graphicData>
        </a:graphic>
      </p:graphicFrame>
      <p:pic>
        <p:nvPicPr>
          <p:cNvPr id="6" name="Paveikslėlis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335040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2047" y="188640"/>
            <a:ext cx="7416824" cy="1143000"/>
          </a:xfrm>
        </p:spPr>
        <p:txBody>
          <a:bodyPr>
            <a:noAutofit/>
          </a:bodyPr>
          <a:lstStyle/>
          <a:p>
            <a:r>
              <a:rPr lang="lt-LT" sz="2800" b="1" cap="all" dirty="0"/>
              <a:t>Priežastys, dėl kurių mokyklos veiklos kokybės įsivertinimui pasirinktas rodiklis 2.2.2. </a:t>
            </a:r>
            <a:r>
              <a:rPr lang="en-US" sz="2800" dirty="0" err="1"/>
              <a:t>Ugdymo</a:t>
            </a:r>
            <a:r>
              <a:rPr lang="en-US" sz="2800" dirty="0"/>
              <a:t>(</a:t>
            </a:r>
            <a:r>
              <a:rPr lang="en-US" sz="2800" dirty="0" err="1"/>
              <a:t>si</a:t>
            </a:r>
            <a:r>
              <a:rPr lang="en-US" sz="2800" dirty="0"/>
              <a:t>) </a:t>
            </a:r>
            <a:r>
              <a:rPr lang="en-US" sz="2800" dirty="0" err="1"/>
              <a:t>organizavimas</a:t>
            </a:r>
            <a:r>
              <a:rPr lang="lt-LT" sz="2400" dirty="0"/>
              <a:t/>
            </a:r>
            <a:br>
              <a:rPr lang="lt-LT" sz="2400" dirty="0"/>
            </a:b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-144341" y="2590658"/>
            <a:ext cx="8229600" cy="3633267"/>
          </a:xfrm>
        </p:spPr>
        <p:txBody>
          <a:bodyPr>
            <a:normAutofit/>
          </a:bodyPr>
          <a:lstStyle/>
          <a:p>
            <a:pPr lvl="1"/>
            <a:r>
              <a:rPr lang="lt-LT" sz="2400" dirty="0"/>
              <a:t>Atliekant 2018–2019 m. m. platųjį mokyklos veiklos kokybės įsivertinimą tėvų ir mokinių apklausų rezultatai parodė, jog tobulintina sritis yra mokinių galimybė rinktis užduotis pagal savo gebėjimus</a:t>
            </a:r>
            <a:endParaRPr lang="lt-LT" sz="2000" dirty="0"/>
          </a:p>
          <a:p>
            <a:pPr lvl="1"/>
            <a:r>
              <a:rPr lang="lt-LT" sz="2400" dirty="0"/>
              <a:t>Vienas iš progimnazijos strateginių tikslų yra „Gerinti ugdymo(</a:t>
            </a:r>
            <a:r>
              <a:rPr lang="lt-LT" sz="2400" dirty="0" err="1"/>
              <a:t>si</a:t>
            </a:r>
            <a:r>
              <a:rPr lang="lt-LT" sz="2400" dirty="0"/>
              <a:t>) proceso organizavimą, siekiant kiekvieno mokinio pažangos“</a:t>
            </a:r>
            <a:endParaRPr lang="lt-LT" sz="2000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10664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A</a:t>
            </a:r>
            <a:r>
              <a:rPr lang="en-US" dirty="0" err="1"/>
              <a:t>nalizuo</a:t>
            </a:r>
            <a:r>
              <a:rPr lang="lt-LT" dirty="0"/>
              <a:t>t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060848"/>
            <a:ext cx="7355160" cy="4065315"/>
          </a:xfrm>
        </p:spPr>
        <p:txBody>
          <a:bodyPr>
            <a:normAutofit/>
          </a:bodyPr>
          <a:lstStyle/>
          <a:p>
            <a:pPr lvl="0" fontAlgn="base"/>
            <a:r>
              <a:rPr lang="lt-LT" dirty="0"/>
              <a:t>Progimnazijos strateginis veiklos planas</a:t>
            </a:r>
          </a:p>
          <a:p>
            <a:pPr lvl="0" fontAlgn="base"/>
            <a:r>
              <a:rPr lang="lt-LT" dirty="0"/>
              <a:t>Metodinių grupių planai</a:t>
            </a:r>
          </a:p>
          <a:p>
            <a:pPr lvl="0" fontAlgn="base"/>
            <a:r>
              <a:rPr lang="lt-LT" dirty="0"/>
              <a:t>Mokytojų ilgalaikiai planai</a:t>
            </a:r>
          </a:p>
          <a:p>
            <a:pPr lvl="0" fontAlgn="base"/>
            <a:r>
              <a:rPr lang="lt-LT" dirty="0"/>
              <a:t>Konsultacijų tvarkaraštis</a:t>
            </a:r>
          </a:p>
          <a:p>
            <a:pPr lvl="0" fontAlgn="base"/>
            <a:r>
              <a:rPr lang="lt-LT" dirty="0"/>
              <a:t>Pamokų stebėsenos protokolai</a:t>
            </a:r>
          </a:p>
          <a:p>
            <a:pPr lvl="0" fontAlgn="base"/>
            <a:r>
              <a:rPr lang="lt-LT" dirty="0"/>
              <a:t>Direktoriaus įsakymai</a:t>
            </a:r>
          </a:p>
          <a:p>
            <a:pPr lvl="0" fontAlgn="base"/>
            <a:r>
              <a:rPr lang="lt-LT" dirty="0"/>
              <a:t>Direktoriaus įsakymais patvirtinti mėnesių veiklos planai </a:t>
            </a:r>
          </a:p>
          <a:p>
            <a:pPr lvl="0" fontAlgn="base"/>
            <a:r>
              <a:rPr lang="lt-LT" dirty="0"/>
              <a:t>Ugdymo plano veiklos ataskaitos</a:t>
            </a:r>
          </a:p>
          <a:p>
            <a:pPr lvl="0" fontAlgn="base"/>
            <a:r>
              <a:rPr lang="lt-LT" dirty="0"/>
              <a:t>Remiamasi IQES mokinių, mokinių tėvų (globėjų) ir mokytojų apklausų duomenimis</a:t>
            </a:r>
          </a:p>
          <a:p>
            <a:pPr>
              <a:spcBef>
                <a:spcPts val="1800"/>
              </a:spcBef>
            </a:pP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423726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Stiprieji veiklos organizavimo aspektai (1)  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lt-LT" dirty="0"/>
              <a:t>Mokykla siekia užtikrinti sėkmingą mokinių mokymąsi, atsižvelgdama į diferencijuoto ugdymo tikslus:</a:t>
            </a:r>
          </a:p>
          <a:p>
            <a:pPr lvl="1" fontAlgn="base"/>
            <a:r>
              <a:rPr lang="lt-LT" dirty="0"/>
              <a:t>Vyksta moduliai gabiems 8 klasių mokiniams (lietuvių, matematikos, fizikos, biologijos).  Pamoka įtraukta į pamokų tvarkaraštį;</a:t>
            </a:r>
          </a:p>
          <a:p>
            <a:pPr lvl="1" fontAlgn="base"/>
            <a:r>
              <a:rPr lang="lt-LT" dirty="0"/>
              <a:t>Vyksta 8-okų ilgalaikiai projektai (panašių polinkių, interesų mokinių grupėms);</a:t>
            </a:r>
          </a:p>
          <a:p>
            <a:pPr lvl="1" fontAlgn="base"/>
            <a:r>
              <a:rPr lang="lt-LT" dirty="0"/>
              <a:t>Vyksta dalykinės konsultacijos mokiniams, norintiems pagerinti mokymosi pasiekimus arba turintiems mokymosi spragų;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376397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Stiprieji veiklos organizavimo aspektai (2)  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 startAt="2"/>
            </a:pPr>
            <a:r>
              <a:rPr lang="lt-LT" dirty="0"/>
              <a:t>Diferencijuojamų namų darbų užduočių skaičiaus augimas dėl aktyvesnio naudojimosi EMA-</a:t>
            </a:r>
            <a:r>
              <a:rPr lang="lt-LT" dirty="0" err="1"/>
              <a:t>os</a:t>
            </a:r>
            <a:r>
              <a:rPr lang="lt-LT" dirty="0"/>
              <a:t> platforma</a:t>
            </a:r>
          </a:p>
          <a:p>
            <a:pPr marL="514350" lvl="0" indent="-514350" fontAlgn="base">
              <a:buFont typeface="+mj-lt"/>
              <a:buAutoNum type="arabicPeriod" startAt="2"/>
            </a:pPr>
            <a:r>
              <a:rPr lang="lt-LT" dirty="0"/>
              <a:t>Skatinamas aktyvus mokinių dalyvavimas įvairiose veiklose:</a:t>
            </a:r>
          </a:p>
          <a:p>
            <a:pPr lvl="1" fontAlgn="base"/>
            <a:r>
              <a:rPr lang="lt-LT" dirty="0"/>
              <a:t>Edukacinės išvykos</a:t>
            </a:r>
          </a:p>
          <a:p>
            <a:pPr lvl="1"/>
            <a:r>
              <a:rPr lang="lt-LT" dirty="0"/>
              <a:t>Projektinė veikla</a:t>
            </a:r>
          </a:p>
          <a:p>
            <a:pPr lvl="1"/>
            <a:r>
              <a:rPr lang="lt-LT" dirty="0"/>
              <a:t>Konferencijos</a:t>
            </a:r>
          </a:p>
          <a:p>
            <a:pPr lvl="1"/>
            <a:r>
              <a:rPr lang="lt-LT" dirty="0"/>
              <a:t>Olimpiados</a:t>
            </a:r>
          </a:p>
          <a:p>
            <a:pPr lvl="1"/>
            <a:r>
              <a:rPr lang="lt-LT" dirty="0"/>
              <a:t>Konkursai</a:t>
            </a:r>
          </a:p>
          <a:p>
            <a:pPr lvl="1"/>
            <a:r>
              <a:rPr lang="lt-LT" dirty="0"/>
              <a:t>Pamokos netradicinėse erdvėse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34202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Stiprieji veiklos organizavimo aspektai (3) 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 startAt="4"/>
            </a:pPr>
            <a:r>
              <a:rPr lang="lt-LT" dirty="0"/>
              <a:t>Pamokose ir projektinėje veikloje yra taikoma </a:t>
            </a:r>
            <a:r>
              <a:rPr lang="lt-LT" dirty="0" err="1"/>
              <a:t>tarpdalykinė</a:t>
            </a:r>
            <a:r>
              <a:rPr lang="lt-LT" dirty="0"/>
              <a:t> integracija </a:t>
            </a:r>
          </a:p>
          <a:p>
            <a:pPr marL="514350" lvl="0" indent="-514350" fontAlgn="base">
              <a:buFont typeface="+mj-lt"/>
              <a:buAutoNum type="arabicPeriod" startAt="4"/>
            </a:pPr>
            <a:r>
              <a:rPr lang="lt-LT" dirty="0"/>
              <a:t>Mokytojai pamokose tikslingai taiko IKT ir aktyviuosius mokymo(</a:t>
            </a:r>
            <a:r>
              <a:rPr lang="lt-LT" dirty="0" err="1"/>
              <a:t>si</a:t>
            </a:r>
            <a:r>
              <a:rPr lang="lt-LT" dirty="0"/>
              <a:t>) metodus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59" y="116632"/>
            <a:ext cx="921544" cy="775205"/>
          </a:xfrm>
          <a:prstGeom prst="rect">
            <a:avLst/>
          </a:prstGeom>
        </p:spPr>
      </p:pic>
      <p:sp>
        <p:nvSpPr>
          <p:cNvPr id="7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</p:spPr>
        <p:txBody>
          <a:bodyPr/>
          <a:lstStyle/>
          <a:p>
            <a:r>
              <a:rPr lang="lt-LT" dirty="0"/>
              <a:t>2021-11-04</a:t>
            </a:r>
          </a:p>
        </p:txBody>
      </p:sp>
    </p:spTree>
    <p:extLst>
      <p:ext uri="{BB962C8B-B14F-4D97-AF65-F5344CB8AC3E}">
        <p14:creationId xmlns:p14="http://schemas.microsoft.com/office/powerpoint/2010/main" val="296164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641</Words>
  <Application>Microsoft Office PowerPoint</Application>
  <PresentationFormat>Demonstracija ekrane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Briaunota</vt:lpstr>
      <vt:lpstr>„PowerPoint“ pateiktis</vt:lpstr>
      <vt:lpstr>Tikslas:</vt:lpstr>
      <vt:lpstr>UŽDAVINIAI</vt:lpstr>
      <vt:lpstr>Įvertintos temos</vt:lpstr>
      <vt:lpstr>Priežastys, dėl kurių mokyklos veiklos kokybės įsivertinimui pasirinktas rodiklis 2.2.2. Ugdymo(si) organizavimas </vt:lpstr>
      <vt:lpstr>Analizuoti dokumentai</vt:lpstr>
      <vt:lpstr>Stiprieji veiklos organizavimo aspektai (1)  </vt:lpstr>
      <vt:lpstr>Stiprieji veiklos organizavimo aspektai (2)  </vt:lpstr>
      <vt:lpstr>Stiprieji veiklos organizavimo aspektai (3) </vt:lpstr>
      <vt:lpstr>Tobulintini veiklos organizavimo aspektai:   </vt:lpstr>
      <vt:lpstr>Rekomendacijos (1)</vt:lpstr>
      <vt:lpstr>Rekomendacijos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Ugdymo(si) organizavimas</dc:title>
  <dc:creator>„Windows“ vartotojas</dc:creator>
  <cp:lastModifiedBy>Pavaduotojas</cp:lastModifiedBy>
  <cp:revision>56</cp:revision>
  <cp:lastPrinted>2020-08-27T07:34:56Z</cp:lastPrinted>
  <dcterms:created xsi:type="dcterms:W3CDTF">2020-06-14T18:10:18Z</dcterms:created>
  <dcterms:modified xsi:type="dcterms:W3CDTF">2021-12-29T08:54:55Z</dcterms:modified>
</cp:coreProperties>
</file>